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8" r:id="rId3"/>
    <p:sldId id="259" r:id="rId4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 showGuides="1">
      <p:cViewPr varScale="1">
        <p:scale>
          <a:sx n="70" d="100"/>
          <a:sy n="70" d="100"/>
        </p:scale>
        <p:origin x="516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DA71146-0994-4165-8289-8189D2349C1F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DA71146-0994-4165-8289-8189D2349C1F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DA71146-0994-4165-8289-8189D2349C1F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dissolv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DA71146-0994-4165-8289-8189D2349C1F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DA71146-0994-4165-8289-8189D2349C1F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DA71146-0994-4165-8289-8189D2349C1F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DA71146-0994-4165-8289-8189D2349C1F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DA71146-0994-4165-8289-8189D2349C1F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DA71146-0994-4165-8289-8189D2349C1F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DA71146-0994-4165-8289-8189D2349C1F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DA71146-0994-4165-8289-8189D2349C1F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DA71146-0994-4165-8289-8189D2349C1F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en-US" dirty="0"/>
              <a:t>Click to edit Master title style</a:t>
            </a:r>
            <a:endParaRPr lang="en-US" altLang="en-US" dirty="0"/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US" altLang="en-US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DA71146-0994-4165-8289-8189D2349C1F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>
    <p:dissolve/>
  </p:transition>
  <p:hf sldNum="0"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50" name="Rectangle 5"/>
          <p:cNvSpPr/>
          <p:nvPr/>
        </p:nvSpPr>
        <p:spPr>
          <a:xfrm>
            <a:off x="1831975" y="2185988"/>
            <a:ext cx="5637213" cy="1006475"/>
          </a:xfrm>
          <a:prstGeom prst="rect">
            <a:avLst/>
          </a:prstGeom>
          <a:solidFill>
            <a:srgbClr val="FF0000"/>
          </a:solidFill>
          <a:ln w="9525">
            <a:noFill/>
          </a:ln>
        </p:spPr>
        <p:txBody>
          <a:bodyPr wrap="none" anchor="ctr" anchorCtr="0">
            <a:spAutoFit/>
          </a:bodyPr>
          <a:p>
            <a:pPr eaLnBrk="1" hangingPunct="1"/>
            <a:r>
              <a:rPr lang="en-US" altLang="en-US" sz="6000" dirty="0">
                <a:latin typeface="Comic Sans MS" panose="030F0702030302020204" pitchFamily="66" charset="0"/>
              </a:rPr>
              <a:t>44 - 4 + 4 = 44 </a:t>
            </a:r>
            <a:endParaRPr lang="en-US" altLang="en-US" sz="6000" dirty="0">
              <a:latin typeface="Comic Sans MS" panose="030F0702030302020204" pitchFamily="66" charset="0"/>
            </a:endParaRPr>
          </a:p>
        </p:txBody>
      </p:sp>
      <p:sp>
        <p:nvSpPr>
          <p:cNvPr id="2051" name="Rectangle 7"/>
          <p:cNvSpPr/>
          <p:nvPr/>
        </p:nvSpPr>
        <p:spPr>
          <a:xfrm>
            <a:off x="1803400" y="4305300"/>
            <a:ext cx="5768975" cy="1006475"/>
          </a:xfrm>
          <a:prstGeom prst="rect">
            <a:avLst/>
          </a:prstGeom>
          <a:solidFill>
            <a:srgbClr val="FF0000"/>
          </a:solidFill>
          <a:ln w="9525">
            <a:noFill/>
          </a:ln>
        </p:spPr>
        <p:txBody>
          <a:bodyPr wrap="none" anchor="ctr" anchorCtr="0">
            <a:spAutoFit/>
          </a:bodyPr>
          <a:p>
            <a:pPr eaLnBrk="1" hangingPunct="1"/>
            <a:r>
              <a:rPr lang="en-US" altLang="en-US" sz="6000" dirty="0">
                <a:latin typeface="Comic Sans MS" panose="030F0702030302020204" pitchFamily="66" charset="0"/>
              </a:rPr>
              <a:t>44 x 4 ÷ 4 = 44 </a:t>
            </a:r>
            <a:endParaRPr lang="en-US" altLang="en-US" sz="6000" dirty="0">
              <a:latin typeface="Comic Sans MS" panose="030F0702030302020204" pitchFamily="66" charset="0"/>
            </a:endParaRPr>
          </a:p>
        </p:txBody>
      </p:sp>
      <p:sp>
        <p:nvSpPr>
          <p:cNvPr id="2052" name="Text Box 11"/>
          <p:cNvSpPr txBox="1"/>
          <p:nvPr/>
        </p:nvSpPr>
        <p:spPr>
          <a:xfrm>
            <a:off x="3875088" y="3408363"/>
            <a:ext cx="1493837" cy="8239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GB" altLang="en-US" sz="4800" dirty="0">
                <a:latin typeface="Comic Sans MS" panose="030F0702030302020204" pitchFamily="66" charset="0"/>
              </a:rPr>
              <a:t>and </a:t>
            </a:r>
            <a:endParaRPr lang="en-US" altLang="en-US" sz="4800" dirty="0">
              <a:latin typeface="Comic Sans MS" panose="030F0702030302020204" pitchFamily="66" charset="0"/>
            </a:endParaRPr>
          </a:p>
        </p:txBody>
      </p:sp>
      <p:sp>
        <p:nvSpPr>
          <p:cNvPr id="2053" name="Rectangle 12"/>
          <p:cNvSpPr/>
          <p:nvPr/>
        </p:nvSpPr>
        <p:spPr>
          <a:xfrm>
            <a:off x="236538" y="919163"/>
            <a:ext cx="8942387" cy="10668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>
            <a:spAutoFit/>
          </a:bodyPr>
          <a:p>
            <a:pPr eaLnBrk="1" hangingPunct="1"/>
            <a:r>
              <a:rPr lang="en-US" altLang="en-US" sz="3200" dirty="0">
                <a:latin typeface="Comic Sans MS" panose="030F0702030302020204" pitchFamily="66" charset="0"/>
              </a:rPr>
              <a:t>Two examples of how 44 can be made using four 4’s are shown below.  </a:t>
            </a:r>
            <a:endParaRPr lang="en-US" altLang="en-US" sz="3200" dirty="0">
              <a:latin typeface="Comic Sans MS" panose="030F0702030302020204" pitchFamily="66" charset="0"/>
            </a:endParaRPr>
          </a:p>
        </p:txBody>
      </p:sp>
      <p:sp>
        <p:nvSpPr>
          <p:cNvPr id="2054" name="Rectangle 16"/>
          <p:cNvSpPr/>
          <p:nvPr/>
        </p:nvSpPr>
        <p:spPr>
          <a:xfrm>
            <a:off x="330200" y="5835650"/>
            <a:ext cx="8188325" cy="579438"/>
          </a:xfrm>
          <a:prstGeom prst="rect">
            <a:avLst/>
          </a:prstGeom>
          <a:noFill/>
          <a:ln w="9525">
            <a:noFill/>
          </a:ln>
        </p:spPr>
        <p:txBody>
          <a:bodyPr anchor="ctr" anchorCtr="0">
            <a:spAutoFit/>
          </a:bodyPr>
          <a:p>
            <a:pPr eaLnBrk="1" hangingPunct="1"/>
            <a:r>
              <a:rPr lang="en-US" altLang="en-US" sz="3200" dirty="0">
                <a:latin typeface="Comic Sans MS" panose="030F0702030302020204" pitchFamily="66" charset="0"/>
              </a:rPr>
              <a:t>Find 2 ways of using five 5’s to make 55.</a:t>
            </a:r>
            <a:endParaRPr lang="en-US" altLang="en-US" sz="3200" dirty="0">
              <a:latin typeface="Comic Sans MS" panose="030F0702030302020204" pitchFamily="66" charset="0"/>
            </a:endParaRPr>
          </a:p>
        </p:txBody>
      </p:sp>
      <p:sp>
        <p:nvSpPr>
          <p:cNvPr id="2055" name="Text Box 17"/>
          <p:cNvSpPr txBox="1"/>
          <p:nvPr/>
        </p:nvSpPr>
        <p:spPr>
          <a:xfrm>
            <a:off x="2627313" y="230188"/>
            <a:ext cx="4022725" cy="641350"/>
          </a:xfrm>
          <a:prstGeom prst="rect">
            <a:avLst/>
          </a:prstGeom>
          <a:solidFill>
            <a:schemeClr val="accent2"/>
          </a:solidFill>
          <a:ln w="9525">
            <a:noFill/>
          </a:ln>
        </p:spPr>
        <p:txBody>
          <a:bodyPr>
            <a:spAutoFit/>
          </a:bodyPr>
          <a:p>
            <a:pPr algn="ctr" eaLnBrk="1" hangingPunct="1">
              <a:spcBef>
                <a:spcPct val="50000"/>
              </a:spcBef>
            </a:pPr>
            <a:r>
              <a:rPr lang="en-GB" altLang="en-US" sz="3600" dirty="0">
                <a:solidFill>
                  <a:schemeClr val="bg1"/>
                </a:solidFill>
                <a:latin typeface="Comic Sans MS" panose="030F0702030302020204" pitchFamily="66" charset="0"/>
              </a:rPr>
              <a:t>55 with Five 5’s</a:t>
            </a:r>
            <a:endParaRPr lang="en-US" altLang="en-US" sz="3600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2056" name="Text Box 18"/>
          <p:cNvSpPr txBox="1"/>
          <p:nvPr/>
        </p:nvSpPr>
        <p:spPr>
          <a:xfrm>
            <a:off x="233363" y="0"/>
            <a:ext cx="871537" cy="10064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GB" altLang="en-US" sz="6000" dirty="0">
                <a:latin typeface="Arial" panose="020B0604020202020204" pitchFamily="34" charset="0"/>
              </a:rPr>
              <a:t>+</a:t>
            </a:r>
            <a:endParaRPr lang="en-US" altLang="en-US" sz="6000" dirty="0">
              <a:latin typeface="Arial" panose="020B0604020202020204" pitchFamily="34" charset="0"/>
            </a:endParaRPr>
          </a:p>
        </p:txBody>
      </p:sp>
      <p:sp>
        <p:nvSpPr>
          <p:cNvPr id="2057" name="Text Box 19"/>
          <p:cNvSpPr txBox="1"/>
          <p:nvPr/>
        </p:nvSpPr>
        <p:spPr>
          <a:xfrm>
            <a:off x="1025525" y="-57150"/>
            <a:ext cx="871538" cy="10064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GB" altLang="en-US" sz="6000" dirty="0">
                <a:latin typeface="Arial" panose="020B0604020202020204" pitchFamily="34" charset="0"/>
              </a:rPr>
              <a:t>-</a:t>
            </a:r>
            <a:endParaRPr lang="en-US" altLang="en-US" sz="6000" dirty="0">
              <a:latin typeface="Arial" panose="020B0604020202020204" pitchFamily="34" charset="0"/>
            </a:endParaRPr>
          </a:p>
        </p:txBody>
      </p:sp>
      <p:sp>
        <p:nvSpPr>
          <p:cNvPr id="2058" name="Text Box 20"/>
          <p:cNvSpPr txBox="1"/>
          <p:nvPr/>
        </p:nvSpPr>
        <p:spPr>
          <a:xfrm>
            <a:off x="7161213" y="42863"/>
            <a:ext cx="871537" cy="8239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GB" altLang="en-US" sz="4800" dirty="0">
                <a:latin typeface="Arial" panose="020B0604020202020204" pitchFamily="34" charset="0"/>
              </a:rPr>
              <a:t>x</a:t>
            </a:r>
            <a:endParaRPr lang="en-US" altLang="en-US" sz="4800" dirty="0">
              <a:latin typeface="Arial" panose="020B0604020202020204" pitchFamily="34" charset="0"/>
            </a:endParaRPr>
          </a:p>
        </p:txBody>
      </p:sp>
      <p:sp>
        <p:nvSpPr>
          <p:cNvPr id="2059" name="Text Box 21"/>
          <p:cNvSpPr txBox="1"/>
          <p:nvPr/>
        </p:nvSpPr>
        <p:spPr>
          <a:xfrm>
            <a:off x="1717675" y="-42862"/>
            <a:ext cx="871538" cy="10064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GB" altLang="en-US" sz="6000" dirty="0">
                <a:latin typeface="Arial" panose="020B0604020202020204" pitchFamily="34" charset="0"/>
                <a:sym typeface="Symbol" panose="05050102010706020507" pitchFamily="18" charset="2"/>
              </a:rPr>
              <a:t></a:t>
            </a:r>
            <a:endParaRPr lang="en-GB" altLang="en-US" sz="6000" dirty="0">
              <a:latin typeface="Arial" panose="020B0604020202020204" pitchFamily="34" charset="0"/>
              <a:sym typeface="Symbol" panose="05050102010706020507" pitchFamily="18" charset="2"/>
            </a:endParaRPr>
          </a:p>
        </p:txBody>
      </p:sp>
      <p:sp>
        <p:nvSpPr>
          <p:cNvPr id="2060" name="Text Box 22"/>
          <p:cNvSpPr txBox="1"/>
          <p:nvPr/>
        </p:nvSpPr>
        <p:spPr>
          <a:xfrm>
            <a:off x="8070850" y="57150"/>
            <a:ext cx="871538" cy="8239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GB" altLang="en-US" sz="4800" dirty="0">
                <a:latin typeface="Arial" panose="020B0604020202020204" pitchFamily="34" charset="0"/>
              </a:rPr>
              <a:t>( )</a:t>
            </a:r>
            <a:endParaRPr lang="en-US" altLang="en-US" sz="48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4" name="Rectangle 3"/>
          <p:cNvSpPr/>
          <p:nvPr/>
        </p:nvSpPr>
        <p:spPr>
          <a:xfrm>
            <a:off x="1397000" y="1576388"/>
            <a:ext cx="6654800" cy="1006475"/>
          </a:xfrm>
          <a:prstGeom prst="rect">
            <a:avLst/>
          </a:prstGeom>
          <a:solidFill>
            <a:srgbClr val="FF0000"/>
          </a:solidFill>
          <a:ln w="9525">
            <a:noFill/>
          </a:ln>
        </p:spPr>
        <p:txBody>
          <a:bodyPr anchor="ctr" anchorCtr="0">
            <a:spAutoFit/>
          </a:bodyPr>
          <a:p>
            <a:pPr eaLnBrk="1" hangingPunct="1"/>
            <a:r>
              <a:rPr lang="en-US" altLang="en-US" sz="6000" dirty="0">
                <a:latin typeface="Comic Sans MS" panose="030F0702030302020204" pitchFamily="66" charset="0"/>
              </a:rPr>
              <a:t>(5 ÷ 5 + 5 + 5) x 5 </a:t>
            </a:r>
            <a:endParaRPr lang="en-US" altLang="en-US" sz="6000" dirty="0">
              <a:latin typeface="Comic Sans MS" panose="030F0702030302020204" pitchFamily="66" charset="0"/>
            </a:endParaRPr>
          </a:p>
        </p:txBody>
      </p:sp>
      <p:sp>
        <p:nvSpPr>
          <p:cNvPr id="3075" name="Rectangle 4"/>
          <p:cNvSpPr/>
          <p:nvPr/>
        </p:nvSpPr>
        <p:spPr>
          <a:xfrm>
            <a:off x="1063625" y="3390900"/>
            <a:ext cx="7302500" cy="1006475"/>
          </a:xfrm>
          <a:prstGeom prst="rect">
            <a:avLst/>
          </a:prstGeom>
          <a:solidFill>
            <a:srgbClr val="FF0000"/>
          </a:solidFill>
          <a:ln w="9525">
            <a:noFill/>
          </a:ln>
        </p:spPr>
        <p:txBody>
          <a:bodyPr wrap="none" anchor="ctr" anchorCtr="0">
            <a:spAutoFit/>
          </a:bodyPr>
          <a:p>
            <a:pPr eaLnBrk="1" hangingPunct="1"/>
            <a:r>
              <a:rPr lang="en-US" altLang="en-US" sz="6000" dirty="0">
                <a:latin typeface="Comic Sans MS" panose="030F0702030302020204" pitchFamily="66" charset="0"/>
              </a:rPr>
              <a:t>(5 x 5) + (5 x 5) + 5 </a:t>
            </a:r>
            <a:endParaRPr lang="en-US" altLang="en-US" sz="6000" dirty="0">
              <a:latin typeface="Comic Sans MS" panose="030F0702030302020204" pitchFamily="66" charset="0"/>
            </a:endParaRPr>
          </a:p>
        </p:txBody>
      </p:sp>
      <p:sp>
        <p:nvSpPr>
          <p:cNvPr id="3076" name="Text Box 9"/>
          <p:cNvSpPr txBox="1"/>
          <p:nvPr/>
        </p:nvSpPr>
        <p:spPr>
          <a:xfrm>
            <a:off x="2627313" y="230188"/>
            <a:ext cx="4022725" cy="641350"/>
          </a:xfrm>
          <a:prstGeom prst="rect">
            <a:avLst/>
          </a:prstGeom>
          <a:solidFill>
            <a:schemeClr val="accent2"/>
          </a:solidFill>
          <a:ln w="9525">
            <a:noFill/>
          </a:ln>
        </p:spPr>
        <p:txBody>
          <a:bodyPr>
            <a:spAutoFit/>
          </a:bodyPr>
          <a:p>
            <a:pPr algn="ctr" eaLnBrk="1" hangingPunct="1">
              <a:spcBef>
                <a:spcPct val="50000"/>
              </a:spcBef>
            </a:pPr>
            <a:r>
              <a:rPr lang="en-GB" altLang="en-US" sz="3600" dirty="0">
                <a:solidFill>
                  <a:schemeClr val="bg1"/>
                </a:solidFill>
                <a:latin typeface="Comic Sans MS" panose="030F0702030302020204" pitchFamily="66" charset="0"/>
              </a:rPr>
              <a:t>55 with Five 5’s</a:t>
            </a:r>
            <a:endParaRPr lang="en-US" altLang="en-US" sz="3600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3077" name="Text Box 10"/>
          <p:cNvSpPr txBox="1"/>
          <p:nvPr/>
        </p:nvSpPr>
        <p:spPr>
          <a:xfrm>
            <a:off x="233363" y="0"/>
            <a:ext cx="871537" cy="10064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GB" altLang="en-US" sz="6000" dirty="0">
                <a:latin typeface="Arial" panose="020B0604020202020204" pitchFamily="34" charset="0"/>
              </a:rPr>
              <a:t>+</a:t>
            </a:r>
            <a:endParaRPr lang="en-US" altLang="en-US" sz="6000" dirty="0">
              <a:latin typeface="Arial" panose="020B0604020202020204" pitchFamily="34" charset="0"/>
            </a:endParaRPr>
          </a:p>
        </p:txBody>
      </p:sp>
      <p:sp>
        <p:nvSpPr>
          <p:cNvPr id="3078" name="Text Box 11"/>
          <p:cNvSpPr txBox="1"/>
          <p:nvPr/>
        </p:nvSpPr>
        <p:spPr>
          <a:xfrm>
            <a:off x="1025525" y="-57150"/>
            <a:ext cx="871538" cy="10064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GB" altLang="en-US" sz="6000" dirty="0">
                <a:latin typeface="Arial" panose="020B0604020202020204" pitchFamily="34" charset="0"/>
              </a:rPr>
              <a:t>-</a:t>
            </a:r>
            <a:endParaRPr lang="en-US" altLang="en-US" sz="6000" dirty="0">
              <a:latin typeface="Arial" panose="020B0604020202020204" pitchFamily="34" charset="0"/>
            </a:endParaRPr>
          </a:p>
        </p:txBody>
      </p:sp>
      <p:sp>
        <p:nvSpPr>
          <p:cNvPr id="3079" name="Text Box 12"/>
          <p:cNvSpPr txBox="1"/>
          <p:nvPr/>
        </p:nvSpPr>
        <p:spPr>
          <a:xfrm>
            <a:off x="7161213" y="42863"/>
            <a:ext cx="871537" cy="8239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GB" altLang="en-US" sz="4800" dirty="0">
                <a:latin typeface="Arial" panose="020B0604020202020204" pitchFamily="34" charset="0"/>
              </a:rPr>
              <a:t>x</a:t>
            </a:r>
            <a:endParaRPr lang="en-US" altLang="en-US" sz="4800" dirty="0">
              <a:latin typeface="Arial" panose="020B0604020202020204" pitchFamily="34" charset="0"/>
            </a:endParaRPr>
          </a:p>
        </p:txBody>
      </p:sp>
      <p:sp>
        <p:nvSpPr>
          <p:cNvPr id="3080" name="Text Box 13"/>
          <p:cNvSpPr txBox="1"/>
          <p:nvPr/>
        </p:nvSpPr>
        <p:spPr>
          <a:xfrm>
            <a:off x="1717675" y="-42862"/>
            <a:ext cx="871538" cy="10064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GB" altLang="en-US" sz="6000" dirty="0">
                <a:latin typeface="Arial" panose="020B0604020202020204" pitchFamily="34" charset="0"/>
                <a:sym typeface="Symbol" panose="05050102010706020507" pitchFamily="18" charset="2"/>
              </a:rPr>
              <a:t></a:t>
            </a:r>
            <a:endParaRPr lang="en-GB" altLang="en-US" sz="6000" dirty="0">
              <a:latin typeface="Arial" panose="020B0604020202020204" pitchFamily="34" charset="0"/>
              <a:sym typeface="Symbol" panose="05050102010706020507" pitchFamily="18" charset="2"/>
            </a:endParaRPr>
          </a:p>
        </p:txBody>
      </p:sp>
      <p:sp>
        <p:nvSpPr>
          <p:cNvPr id="3081" name="Text Box 14"/>
          <p:cNvSpPr txBox="1"/>
          <p:nvPr/>
        </p:nvSpPr>
        <p:spPr>
          <a:xfrm>
            <a:off x="8070850" y="57150"/>
            <a:ext cx="871538" cy="8239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GB" altLang="en-US" sz="4800" dirty="0">
                <a:latin typeface="Arial" panose="020B0604020202020204" pitchFamily="34" charset="0"/>
              </a:rPr>
              <a:t>( )</a:t>
            </a:r>
            <a:endParaRPr lang="en-US" altLang="en-US" sz="48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dissolve/>
  </p:transition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233</Words>
  <Application>WPS Presentation</Application>
  <PresentationFormat>On-screen Show (4:3)</PresentationFormat>
  <Paragraphs>38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2" baseType="lpstr">
      <vt:lpstr>Arial</vt:lpstr>
      <vt:lpstr>SimSun</vt:lpstr>
      <vt:lpstr>Wingdings</vt:lpstr>
      <vt:lpstr>Calibri</vt:lpstr>
      <vt:lpstr>Comic Sans MS</vt:lpstr>
      <vt:lpstr>Symbol</vt:lpstr>
      <vt:lpstr>微软雅黑</vt:lpstr>
      <vt:lpstr>Monospace</vt:lpstr>
      <vt:lpstr>Arial Unicode MS</vt:lpstr>
      <vt:lpstr>Default Design</vt:lpstr>
      <vt:lpstr>PowerPoint 演示文稿</vt:lpstr>
      <vt:lpstr>PowerPoint 演示文稿</vt:lpstr>
    </vt:vector>
  </TitlesOfParts>
  <Company>Whiteboardmaths.com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55 with Five 5's</dc:title>
  <dc:creator>Mike Crowley</dc:creator>
  <cp:lastModifiedBy>mathssite.com</cp:lastModifiedBy>
  <cp:revision>8</cp:revision>
  <dcterms:created xsi:type="dcterms:W3CDTF">2019-04-11T05:54:49Z</dcterms:created>
  <dcterms:modified xsi:type="dcterms:W3CDTF">2019-04-11T05:54:49Z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1033-11.1.0.8372</vt:lpwstr>
  </property>
</Properties>
</file>